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2" r:id="rId2"/>
    <p:sldMasterId id="2147483656" r:id="rId3"/>
  </p:sldMasterIdLst>
  <p:notesMasterIdLst>
    <p:notesMasterId r:id="rId7"/>
  </p:notesMasterIdLst>
  <p:handoutMasterIdLst>
    <p:handoutMasterId r:id="rId8"/>
  </p:handoutMasterIdLst>
  <p:sldIdLst>
    <p:sldId id="458" r:id="rId4"/>
    <p:sldId id="463" r:id="rId5"/>
    <p:sldId id="464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orient="horz" pos="2142">
          <p15:clr>
            <a:srgbClr val="A4A3A4"/>
          </p15:clr>
        </p15:guide>
        <p15:guide id="5" orient="horz" pos="1641">
          <p15:clr>
            <a:srgbClr val="A4A3A4"/>
          </p15:clr>
        </p15:guide>
        <p15:guide id="6" pos="381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a Miller" initials="J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765"/>
    <a:srgbClr val="00538E"/>
    <a:srgbClr val="646464"/>
    <a:srgbClr val="006699"/>
    <a:srgbClr val="0F489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269" autoAdjust="0"/>
    <p:restoredTop sz="92742" autoAdjust="0"/>
  </p:normalViewPr>
  <p:slideViewPr>
    <p:cSldViewPr snapToGrid="0" snapToObjects="1">
      <p:cViewPr>
        <p:scale>
          <a:sx n="100" d="100"/>
          <a:sy n="100" d="100"/>
        </p:scale>
        <p:origin x="-60" y="380"/>
      </p:cViewPr>
      <p:guideLst>
        <p:guide orient="horz" pos="2160"/>
        <p:guide orient="horz" pos="1620"/>
        <p:guide orient="horz" pos="2142"/>
        <p:guide orient="horz" pos="1641"/>
        <p:guide pos="2880"/>
        <p:guide pos="3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28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E8607-53BE-3245-AB9C-148D4AE8615D}" type="datetimeFigureOut">
              <a:rPr lang="en-US" smtClean="0"/>
              <a:pPr/>
              <a:t>10/7/2017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1FDAB-043F-4A41-95D9-7528E31CC5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96623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1EF2C-DEED-3D43-A206-FF48769CCEE5}" type="datetimeFigureOut">
              <a:rPr lang="en-US" smtClean="0"/>
              <a:pPr/>
              <a:t>10/7/2017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4BC3C-AEED-614E-AE11-820449785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96813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Slide">
    <p:bg>
      <p:bgPr>
        <a:solidFill>
          <a:srgbClr val="0037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25601" y="1664361"/>
            <a:ext cx="6046583" cy="182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04403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37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5"/>
            <a:ext cx="7772400" cy="1102519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9FE26496-0FB0-6A42-98A6-4F6651CB0EA1}" type="datetime1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405" y="4912725"/>
            <a:ext cx="1168217" cy="14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85626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C705-A8A3-8A47-A4F2-FE16AF9D580C}" type="datetime1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156099"/>
            <a:ext cx="8229600" cy="35171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502" y="4915802"/>
            <a:ext cx="1166121" cy="14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17342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5"/>
            <a:ext cx="7772400" cy="1102519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28776" y="4846644"/>
            <a:ext cx="2133600" cy="273844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6380F077-3AD9-DC4F-A309-D913123B9832}" type="datetime1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06024" y="4846644"/>
            <a:ext cx="395304" cy="273844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405" y="4912725"/>
            <a:ext cx="1168217" cy="14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05179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156099"/>
            <a:ext cx="8229600" cy="351710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C74677E6-C21C-054D-8F61-FC74F420C06D}" type="datetime1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502" y="4915802"/>
            <a:ext cx="1166121" cy="14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21435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6CC0B0E7-361C-E84D-86F7-E99D2DBDE4CA}" type="datetime1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502" y="4915802"/>
            <a:ext cx="1166121" cy="14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0300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5"/>
            <a:ext cx="7772400" cy="1102519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528776" y="4846644"/>
            <a:ext cx="2133600" cy="273844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1BD82D-0D68-954F-8EE6-145F9F01DBB0}" type="datetime1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06024" y="4846644"/>
            <a:ext cx="395304" cy="273844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405" y="4912725"/>
            <a:ext cx="1168217" cy="14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91097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156099"/>
            <a:ext cx="8229600" cy="351710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5BE04797-3ED1-224B-A0A8-D5A493B56A96}" type="datetime1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502" y="4915802"/>
            <a:ext cx="1166121" cy="14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0367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d Title and Content (Colored Heade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FEF62C90-9890-DB4A-961A-FE5FD20DFF02}" type="datetime1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502" y="4915802"/>
            <a:ext cx="1166121" cy="14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13498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EAD70D66-E687-C14F-9D6A-F688D97EE764}" type="datetime1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4802421"/>
            <a:ext cx="9144000" cy="0"/>
          </a:xfrm>
          <a:prstGeom prst="line">
            <a:avLst/>
          </a:prstGeom>
          <a:ln>
            <a:solidFill>
              <a:srgbClr val="00376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71461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lnSpc>
          <a:spcPct val="90000"/>
        </a:lnSpc>
        <a:spcBef>
          <a:spcPct val="0"/>
        </a:spcBef>
        <a:buNone/>
        <a:defRPr sz="3600" kern="1200" spc="15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8376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4802421"/>
            <a:ext cx="9144000" cy="0"/>
          </a:xfrm>
          <a:prstGeom prst="line">
            <a:avLst/>
          </a:prstGeom>
          <a:ln>
            <a:solidFill>
              <a:srgbClr val="00927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0E86C26B-E935-B14B-B28F-1D8224ACDA9C}" type="datetime1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718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9" r:id="rId3"/>
  </p:sldLayoutIdLst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lnSpc>
          <a:spcPct val="90000"/>
        </a:lnSpc>
        <a:spcBef>
          <a:spcPct val="0"/>
        </a:spcBef>
        <a:buNone/>
        <a:defRPr sz="3600" kern="1200" spc="15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4802421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2F98D740-B25A-024D-976B-27C9D2BFF4CE}" type="datetime1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884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</p:sldLayoutIdLst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lnSpc>
          <a:spcPct val="90000"/>
        </a:lnSpc>
        <a:spcBef>
          <a:spcPct val="0"/>
        </a:spcBef>
        <a:buNone/>
        <a:defRPr sz="3600" kern="1200" spc="15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</p:spPr>
        <p:txBody>
          <a:bodyPr/>
          <a:lstStyle/>
          <a:p>
            <a:r>
              <a:rPr lang="en-US" dirty="0" smtClean="0"/>
              <a:t>PROPOSED AGENDA: DAY ONE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C705-A8A3-8A47-A4F2-FE16AF9D580C}" type="datetime1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86A-C524-1E44-A9A0-E0E55E365770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16688516"/>
              </p:ext>
            </p:extLst>
          </p:nvPr>
        </p:nvGraphicFramePr>
        <p:xfrm>
          <a:off x="258233" y="660396"/>
          <a:ext cx="8627533" cy="4229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705"/>
                <a:gridCol w="768705"/>
                <a:gridCol w="2152374"/>
                <a:gridCol w="4937749"/>
              </a:tblGrid>
              <a:tr h="231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Block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Time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Type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Title</a:t>
                      </a:r>
                    </a:p>
                  </a:txBody>
                  <a:tcPr marL="45720" marR="45720" anchor="ctr"/>
                </a:tc>
              </a:tr>
              <a:tr h="18362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8:45-9:00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Welcome</a:t>
                      </a: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19208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9:00-9:30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Plenary Lecture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The Evolution of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PGT-A</a:t>
                      </a: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37835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9:30-11:00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9:30-10:00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Session 1: PGT-A in ART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PGT-A “in house”, is it safe and cost effective</a:t>
                      </a:r>
                      <a:r>
                        <a:rPr lang="en-US" sz="900" kern="12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? </a:t>
                      </a: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22013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10:00-11:00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PGT-A as QC for IVF </a:t>
                      </a:r>
                      <a:r>
                        <a:rPr lang="en-US" sz="900" kern="12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methods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2312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11:00-11:30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Differences in amplification methods for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PGT-A</a:t>
                      </a: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2090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11:00</a:t>
                      </a: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-11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:30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Coffee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Break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4545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11:30-13:30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11:30-12:00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2: Progress in PGT for </a:t>
                      </a: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Inherited Conditions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50505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Strategies for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PGT-M </a:t>
                      </a: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for de novo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mutations </a:t>
                      </a: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18023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12:00-12:30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PGT-M for Borderline Indications </a:t>
                      </a: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19716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05050"/>
                        </a:solidFill>
                        <a:effectLst/>
                        <a:uLnTx/>
                        <a:uFillTx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12:30-13:00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05050"/>
                        </a:solidFill>
                        <a:effectLst/>
                        <a:uLnTx/>
                        <a:uFillTx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dk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PGT for structural rearrangements</a:t>
                      </a:r>
                      <a:r>
                        <a:rPr lang="en-US" sz="900" baseline="0" dirty="0" smtClean="0">
                          <a:solidFill>
                            <a:schemeClr val="dk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(PGT-</a:t>
                      </a:r>
                      <a:r>
                        <a:rPr lang="en-US" sz="900" dirty="0" smtClean="0">
                          <a:solidFill>
                            <a:schemeClr val="dk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SR) </a:t>
                      </a: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2225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13:00-13:30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rgbClr val="50505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PGT for multiple genetic </a:t>
                      </a:r>
                      <a:r>
                        <a:rPr lang="en-US" sz="900" baseline="0" dirty="0" smtClean="0">
                          <a:solidFill>
                            <a:srgbClr val="50505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diseases </a:t>
                      </a:r>
                      <a:endParaRPr lang="en-US" sz="900" b="1" baseline="0" dirty="0" smtClean="0">
                        <a:solidFill>
                          <a:srgbClr val="50505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2312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13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:30</a:t>
                      </a: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-14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:30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Break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Lunch and POSTER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</a:t>
                      </a:r>
                    </a:p>
                  </a:txBody>
                  <a:tcPr marL="45720" marR="45720" anchor="ctr"/>
                </a:tc>
              </a:tr>
              <a:tr h="2029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:30</a:t>
                      </a: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16:00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3:</a:t>
                      </a:r>
                      <a:r>
                        <a:rPr lang="en-US" sz="900" baseline="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Abstracts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50505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 min per each abstract x </a:t>
                      </a:r>
                      <a:r>
                        <a:rPr lang="en-US" sz="900" b="1" dirty="0" smtClean="0">
                          <a:solidFill>
                            <a:srgbClr val="50505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  </a:t>
                      </a:r>
                      <a:endParaRPr lang="en-US" sz="900" b="1" dirty="0">
                        <a:solidFill>
                          <a:srgbClr val="50505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20033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16:00</a:t>
                      </a: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-16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:30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Coffee Break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45720" marR="45720" anchor="ctr"/>
                </a:tc>
              </a:tr>
              <a:tr h="2230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:30</a:t>
                      </a: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17:00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</a:t>
                      </a:r>
                      <a:endParaRPr lang="en-US" sz="900" b="1" dirty="0" smtClean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Endometrial Receptivity, what time is ideal time to transfer? </a:t>
                      </a:r>
                      <a:endParaRPr lang="en-US" sz="900" b="1" dirty="0" smtClean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2312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17:00</a:t>
                      </a: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-17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:30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Prospect of PGT for epigenetic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inheritance</a:t>
                      </a: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81483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</p:spPr>
        <p:txBody>
          <a:bodyPr/>
          <a:lstStyle/>
          <a:p>
            <a:r>
              <a:rPr lang="en-US" dirty="0" smtClean="0"/>
              <a:t>PROPOSED AGENDA: DAY TWO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C705-A8A3-8A47-A4F2-FE16AF9D580C}" type="datetime1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86A-C524-1E44-A9A0-E0E55E365770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15745255"/>
              </p:ext>
            </p:extLst>
          </p:nvPr>
        </p:nvGraphicFramePr>
        <p:xfrm>
          <a:off x="228599" y="736599"/>
          <a:ext cx="8678333" cy="3860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165"/>
                <a:gridCol w="887165"/>
                <a:gridCol w="1752016"/>
                <a:gridCol w="5151987"/>
              </a:tblGrid>
              <a:tr h="2296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Block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Time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Type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Title</a:t>
                      </a:r>
                    </a:p>
                  </a:txBody>
                  <a:tcPr marL="45720" marR="45720" anchor="ctr"/>
                </a:tc>
              </a:tr>
              <a:tr h="2168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8:00-8:15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Summary highlights from day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one</a:t>
                      </a: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0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8:15-8:45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Plenary lecture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Origins of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meiotic and </a:t>
                      </a: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post mitotic </a:t>
                      </a:r>
                      <a:r>
                        <a:rPr lang="en-US" sz="900" dirty="0" err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aneuploidy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?</a:t>
                      </a:r>
                      <a:r>
                        <a:rPr lang="en-US" sz="900" baseline="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5444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8:45-10:45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8:45-9:15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5: Mosaicism and </a:t>
                      </a:r>
                      <a:r>
                        <a:rPr lang="en-US" sz="900" dirty="0" err="1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Segmentals</a:t>
                      </a:r>
                      <a:r>
                        <a:rPr lang="en-US" sz="900" baseline="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Impact of </a:t>
                      </a:r>
                      <a:r>
                        <a:rPr lang="en-US" sz="900" kern="1200" dirty="0" err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Mosaicism</a:t>
                      </a:r>
                      <a:r>
                        <a:rPr lang="en-US" sz="900" kern="12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and </a:t>
                      </a:r>
                      <a:r>
                        <a:rPr lang="en-US" sz="900" kern="1200" dirty="0" err="1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Segmentals</a:t>
                      </a:r>
                      <a:r>
                        <a:rPr lang="en-US" sz="900" kern="12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on </a:t>
                      </a:r>
                      <a:r>
                        <a:rPr lang="en-US" sz="900" kern="12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outcomes</a:t>
                      </a: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0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9:15-9:45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Improvement and standardization of biopsy </a:t>
                      </a:r>
                      <a:r>
                        <a:rPr lang="en-US" sz="900" kern="12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procedures</a:t>
                      </a: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0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9:45-10:15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endParaRPr lang="en-US" sz="900" dirty="0" smtClean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How to counsel around </a:t>
                      </a:r>
                      <a:r>
                        <a:rPr lang="en-US" sz="900" kern="1200" dirty="0" err="1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Mosaicism</a:t>
                      </a:r>
                      <a:r>
                        <a:rPr lang="en-US" sz="900" kern="12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and </a:t>
                      </a:r>
                      <a:r>
                        <a:rPr lang="en-US" sz="900" kern="1200" dirty="0" err="1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Segmentals</a:t>
                      </a: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1916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10:15-10:45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endParaRPr lang="en-US" sz="900" dirty="0" smtClean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DISCUSSION/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DEBATE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068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10:45-11:15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Coffee Break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2201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11:15-13:00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6: Abstracts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50505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 min per each abstract x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201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13:00-14:00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BREAK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Lunch and POSTER SESSION</a:t>
                      </a:r>
                    </a:p>
                  </a:txBody>
                  <a:tcPr marL="68580" marR="68580" marT="0" marB="0" anchor="ctr"/>
                </a:tc>
              </a:tr>
              <a:tr h="2201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14:00-15:30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7: Regional</a:t>
                      </a:r>
                      <a:r>
                        <a:rPr lang="en-US" sz="900" baseline="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Block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rgbClr val="50505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 min per each abstract x </a:t>
                      </a:r>
                      <a:r>
                        <a:rPr lang="en-US" sz="900" b="1" dirty="0" smtClean="0">
                          <a:solidFill>
                            <a:srgbClr val="50505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</a:t>
                      </a:r>
                      <a:endParaRPr lang="en-US" sz="900" b="1" dirty="0" smtClean="0">
                        <a:solidFill>
                          <a:srgbClr val="50505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116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15:30-16:00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Coffee Break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5840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16:00-17:30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16:00-16:30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8: Prospective Carrier</a:t>
                      </a:r>
                      <a:r>
                        <a:rPr lang="en-US" sz="900" baseline="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screening for identification of at risk PGT </a:t>
                      </a:r>
                      <a:r>
                        <a:rPr lang="en-US" sz="900" baseline="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couples</a:t>
                      </a:r>
                      <a:endParaRPr lang="en-US" sz="900" baseline="0" dirty="0" smtClean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Genetic Panels for ovarian, breast and endometrial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cancers</a:t>
                      </a:r>
                      <a:endParaRPr lang="en-US" sz="900" b="0" i="0" kern="1200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1949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16:30-17:00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endParaRPr lang="en-US" sz="900" dirty="0" smtClean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Genetic Panels for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Infertility</a:t>
                      </a:r>
                      <a:endParaRPr lang="en-US" sz="900" b="0" i="0" kern="1200" dirty="0" smtClean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1156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17:00-17:30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Prospective</a:t>
                      </a:r>
                      <a:r>
                        <a:rPr lang="en-US" sz="900" baseline="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gene testing of sperm and egg </a:t>
                      </a:r>
                      <a:r>
                        <a:rPr lang="en-US" sz="900" baseline="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donors</a:t>
                      </a:r>
                      <a:endParaRPr lang="en-US" sz="9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82800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</p:spPr>
        <p:txBody>
          <a:bodyPr/>
          <a:lstStyle/>
          <a:p>
            <a:r>
              <a:rPr lang="en-US" dirty="0" smtClean="0"/>
              <a:t>PROPOSED AGENDA: DAY THREE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C705-A8A3-8A47-A4F2-FE16AF9D580C}" type="datetime1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86A-C524-1E44-A9A0-E0E55E365770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0462151"/>
              </p:ext>
            </p:extLst>
          </p:nvPr>
        </p:nvGraphicFramePr>
        <p:xfrm>
          <a:off x="203200" y="702735"/>
          <a:ext cx="8763001" cy="3608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3129"/>
                <a:gridCol w="789015"/>
                <a:gridCol w="1894236"/>
                <a:gridCol w="5186621"/>
              </a:tblGrid>
              <a:tr h="2294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Block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Time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Type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Title</a:t>
                      </a:r>
                    </a:p>
                  </a:txBody>
                  <a:tcPr marL="45720" marR="45720" anchor="ctr"/>
                </a:tc>
              </a:tr>
              <a:tr h="1738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8:00-8:15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Summary highlights from day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two</a:t>
                      </a: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1682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8:15-8:45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Plenary lecture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 person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babies</a:t>
                      </a: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750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8:45-10:15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8:45-9:15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9: Reproductive Outcome</a:t>
                      </a:r>
                      <a:r>
                        <a:rPr lang="en-US" sz="900" baseline="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of PGT-A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RCT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PGD v1–based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on </a:t>
                      </a:r>
                      <a:r>
                        <a:rPr lang="en-US" sz="900" baseline="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FISH</a:t>
                      </a: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02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9:15-9:45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endParaRPr lang="en-US" sz="900" dirty="0" smtClean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RCT 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PGD v2</a:t>
                      </a:r>
                      <a:r>
                        <a:rPr lang="en-US" sz="900" kern="12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– Based on Next Generation </a:t>
                      </a:r>
                      <a:r>
                        <a:rPr lang="en-US" sz="900" kern="12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Technologies</a:t>
                      </a:r>
                      <a:endParaRPr lang="en-US" sz="900" b="1" kern="1200" dirty="0" smtClean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31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9:45-10:15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endParaRPr lang="en-US" sz="900" dirty="0" smtClean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Debate: on STAR trial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3022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10:15-10:45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1200" dirty="0" err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Luteal</a:t>
                      </a:r>
                      <a:r>
                        <a:rPr lang="en-US" sz="900" b="0" kern="12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support protocols and embryo chromosome </a:t>
                      </a:r>
                      <a:r>
                        <a:rPr lang="en-US" sz="900" b="0" kern="12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abnormalities</a:t>
                      </a: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062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10:45-11:15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Coffee Break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2001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11:15-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12:</a:t>
                      </a: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10: Abstracts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50505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 min per each abstract </a:t>
                      </a:r>
                      <a:r>
                        <a:rPr lang="en-US" sz="900" b="1" dirty="0" smtClean="0">
                          <a:solidFill>
                            <a:srgbClr val="50505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x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</a:t>
                      </a:r>
                      <a:r>
                        <a:rPr lang="en-US" sz="900" b="1" dirty="0" smtClean="0">
                          <a:solidFill>
                            <a:srgbClr val="50505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en-US" sz="900" b="1" dirty="0">
                        <a:solidFill>
                          <a:srgbClr val="50505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1947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12:00-13:00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11: Regional</a:t>
                      </a:r>
                      <a:r>
                        <a:rPr lang="en-US" sz="900" baseline="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Block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50505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 min per each abstract x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062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BREAK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Lunch and POSTER SESSION</a:t>
                      </a:r>
                    </a:p>
                  </a:txBody>
                  <a:tcPr marL="68580" marR="68580" marT="0" marB="0" anchor="ctr"/>
                </a:tc>
              </a:tr>
              <a:tr h="451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14:00-15:30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14:00-14:30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12: Emerging</a:t>
                      </a:r>
                      <a:r>
                        <a:rPr lang="en-US" sz="900" baseline="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Technologies.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rgbClr val="50505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CRISPR-based gene </a:t>
                      </a:r>
                      <a:r>
                        <a:rPr lang="en-US" sz="900" b="0" dirty="0" smtClean="0">
                          <a:solidFill>
                            <a:srgbClr val="50505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editing</a:t>
                      </a:r>
                      <a:endParaRPr lang="en-US" sz="900" b="1" dirty="0">
                        <a:solidFill>
                          <a:srgbClr val="50505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050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14:30-15:00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Non invasive PGD-A using </a:t>
                      </a:r>
                      <a:r>
                        <a:rPr lang="en-US" sz="900" kern="1200" dirty="0" err="1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blastocell</a:t>
                      </a:r>
                      <a:r>
                        <a:rPr lang="en-US" sz="900" kern="12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fluid</a:t>
                      </a:r>
                      <a:endParaRPr lang="en-US" sz="900" dirty="0" smtClean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1686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15:00-15:30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Non invasive PGD-A using spent </a:t>
                      </a:r>
                      <a:r>
                        <a:rPr lang="en-US" sz="900" kern="12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medium</a:t>
                      </a:r>
                      <a:endParaRPr lang="en-US" sz="900" b="1" dirty="0">
                        <a:solidFill>
                          <a:schemeClr val="tx2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1876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15:00-15:30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Late Breaking News</a:t>
                      </a:r>
                      <a:endParaRPr lang="en-US" sz="9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TBD based on submission</a:t>
                      </a:r>
                    </a:p>
                  </a:txBody>
                  <a:tcPr marL="68580" marR="68580" marT="0" marB="0" anchor="ctr"/>
                </a:tc>
              </a:tr>
              <a:tr h="2062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15:30-16:00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Closing </a:t>
                      </a:r>
                      <a:r>
                        <a:rPr lang="en-US" sz="9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remarks</a:t>
                      </a:r>
                      <a:endParaRPr lang="en-US" sz="9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82800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oper Genetics Color Theme">
      <a:dk1>
        <a:srgbClr val="505050"/>
      </a:dk1>
      <a:lt1>
        <a:srgbClr val="FFFFFF"/>
      </a:lt1>
      <a:dk2>
        <a:srgbClr val="004074"/>
      </a:dk2>
      <a:lt2>
        <a:srgbClr val="FFFFFF"/>
      </a:lt2>
      <a:accent1>
        <a:srgbClr val="0061B2"/>
      </a:accent1>
      <a:accent2>
        <a:srgbClr val="2A79D0"/>
      </a:accent2>
      <a:accent3>
        <a:srgbClr val="80C149"/>
      </a:accent3>
      <a:accent4>
        <a:srgbClr val="00927C"/>
      </a:accent4>
      <a:accent5>
        <a:srgbClr val="FABB15"/>
      </a:accent5>
      <a:accent6>
        <a:srgbClr val="AAB7D5"/>
      </a:accent6>
      <a:hlink>
        <a:srgbClr val="69A2E1"/>
      </a:hlink>
      <a:folHlink>
        <a:srgbClr val="9DC2EB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Cooper Genetics Color Theme">
      <a:dk1>
        <a:srgbClr val="505050"/>
      </a:dk1>
      <a:lt1>
        <a:srgbClr val="FFFFFF"/>
      </a:lt1>
      <a:dk2>
        <a:srgbClr val="004074"/>
      </a:dk2>
      <a:lt2>
        <a:srgbClr val="FFFFFF"/>
      </a:lt2>
      <a:accent1>
        <a:srgbClr val="0061B2"/>
      </a:accent1>
      <a:accent2>
        <a:srgbClr val="2A79D0"/>
      </a:accent2>
      <a:accent3>
        <a:srgbClr val="80C149"/>
      </a:accent3>
      <a:accent4>
        <a:srgbClr val="00927C"/>
      </a:accent4>
      <a:accent5>
        <a:srgbClr val="FABB15"/>
      </a:accent5>
      <a:accent6>
        <a:srgbClr val="AAB7D5"/>
      </a:accent6>
      <a:hlink>
        <a:srgbClr val="69A2E1"/>
      </a:hlink>
      <a:folHlink>
        <a:srgbClr val="9DC2EB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Custom 4">
      <a:dk1>
        <a:srgbClr val="505050"/>
      </a:dk1>
      <a:lt1>
        <a:srgbClr val="FFFFFF"/>
      </a:lt1>
      <a:dk2>
        <a:srgbClr val="053765"/>
      </a:dk2>
      <a:lt2>
        <a:srgbClr val="FFFFFF"/>
      </a:lt2>
      <a:accent1>
        <a:srgbClr val="0061B2"/>
      </a:accent1>
      <a:accent2>
        <a:srgbClr val="2A79D0"/>
      </a:accent2>
      <a:accent3>
        <a:srgbClr val="80C149"/>
      </a:accent3>
      <a:accent4>
        <a:srgbClr val="00927C"/>
      </a:accent4>
      <a:accent5>
        <a:srgbClr val="FABB15"/>
      </a:accent5>
      <a:accent6>
        <a:srgbClr val="AAB7D5"/>
      </a:accent6>
      <a:hlink>
        <a:srgbClr val="69A2E1"/>
      </a:hlink>
      <a:folHlink>
        <a:srgbClr val="9DC2EB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24282</TotalTime>
  <Words>376</Words>
  <Application>Microsoft Macintosh PowerPoint</Application>
  <PresentationFormat>On-screen Show (16:9)</PresentationFormat>
  <Paragraphs>150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Office Theme</vt:lpstr>
      <vt:lpstr>1_Office Theme</vt:lpstr>
      <vt:lpstr>2_Office Theme</vt:lpstr>
      <vt:lpstr>PROPOSED AGENDA: DAY ONE</vt:lpstr>
      <vt:lpstr>PROPOSED AGENDA: DAY TWO</vt:lpstr>
      <vt:lpstr>PROPOSED AGENDA: DAY THREE</vt:lpstr>
    </vt:vector>
  </TitlesOfParts>
  <Company>Recombine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Sehnert</dc:creator>
  <cp:lastModifiedBy>anver</cp:lastModifiedBy>
  <cp:revision>552</cp:revision>
  <dcterms:created xsi:type="dcterms:W3CDTF">2016-08-08T14:36:55Z</dcterms:created>
  <dcterms:modified xsi:type="dcterms:W3CDTF">2017-10-07T22:04:57Z</dcterms:modified>
</cp:coreProperties>
</file>