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2" r:id="rId2"/>
    <p:sldMasterId id="2147483656" r:id="rId3"/>
  </p:sldMasterIdLst>
  <p:notesMasterIdLst>
    <p:notesMasterId r:id="rId7"/>
  </p:notesMasterIdLst>
  <p:handoutMasterIdLst>
    <p:handoutMasterId r:id="rId8"/>
  </p:handoutMasterIdLst>
  <p:sldIdLst>
    <p:sldId id="458" r:id="rId4"/>
    <p:sldId id="463" r:id="rId5"/>
    <p:sldId id="464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a Miller" initials="J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765"/>
    <a:srgbClr val="00538E"/>
    <a:srgbClr val="646464"/>
    <a:srgbClr val="006699"/>
    <a:srgbClr val="0F489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950" autoAdjust="0"/>
    <p:restoredTop sz="92652" autoAdjust="0"/>
  </p:normalViewPr>
  <p:slideViewPr>
    <p:cSldViewPr snapToGrid="0" snapToObjects="1">
      <p:cViewPr>
        <p:scale>
          <a:sx n="112" d="100"/>
          <a:sy n="112" d="100"/>
        </p:scale>
        <p:origin x="1532" y="-52"/>
      </p:cViewPr>
      <p:guideLst>
        <p:guide orient="horz" pos="2142"/>
        <p:guide orient="horz" pos="1641"/>
        <p:guide pos="38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E8607-53BE-3245-AB9C-148D4AE8615D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1FDAB-043F-4A41-95D9-7528E31CC5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896623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1EF2C-DEED-3D43-A206-FF48769CCEE5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4BC3C-AEED-614E-AE11-820449785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096813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Slide">
    <p:bg>
      <p:bgPr>
        <a:solidFill>
          <a:srgbClr val="0037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25601" y="1664361"/>
            <a:ext cx="6046583" cy="182606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044032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37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5"/>
            <a:ext cx="7772400" cy="1102519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9FE26496-0FB0-6A42-98A6-4F6651CB0EA1}" type="datetime1">
              <a:rPr lang="en-US" smtClean="0"/>
              <a:pPr/>
              <a:t>9/14/2017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5" y="4912725"/>
            <a:ext cx="1168217" cy="1477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856262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C705-A8A3-8A47-A4F2-FE16AF9D580C}" type="datetime1">
              <a:rPr lang="en-US" smtClean="0"/>
              <a:pPr/>
              <a:t>9/14/2017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156099"/>
            <a:ext cx="8229600" cy="35171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2" y="4915802"/>
            <a:ext cx="1166121" cy="1475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173425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5"/>
            <a:ext cx="7772400" cy="1102519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528776" y="4846644"/>
            <a:ext cx="2133600" cy="273844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6380F077-3AD9-DC4F-A309-D913123B9832}" type="datetime1">
              <a:rPr lang="en-US" smtClean="0"/>
              <a:pPr/>
              <a:t>9/14/2017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06024" y="4846644"/>
            <a:ext cx="395304" cy="273844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5" y="4912725"/>
            <a:ext cx="1168217" cy="1477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051790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156099"/>
            <a:ext cx="8229600" cy="351710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C74677E6-C21C-054D-8F61-FC74F420C06D}" type="datetime1">
              <a:rPr lang="en-US" smtClean="0"/>
              <a:pPr/>
              <a:t>9/14/2017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2" y="4915802"/>
            <a:ext cx="1166121" cy="1475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214350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6CC0B0E7-361C-E84D-86F7-E99D2DBDE4CA}" type="datetime1">
              <a:rPr lang="en-US" smtClean="0"/>
              <a:pPr/>
              <a:t>9/14/2017</a:t>
            </a:fld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2" y="4915802"/>
            <a:ext cx="1166121" cy="1475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03001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5"/>
            <a:ext cx="7772400" cy="1102519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528776" y="4846644"/>
            <a:ext cx="2133600" cy="273844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1BD82D-0D68-954F-8EE6-145F9F01DBB0}" type="datetime1">
              <a:rPr lang="en-US" smtClean="0"/>
              <a:pPr/>
              <a:t>9/14/2017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06024" y="4846644"/>
            <a:ext cx="395304" cy="273844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5" y="4912725"/>
            <a:ext cx="1168217" cy="1477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910970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156099"/>
            <a:ext cx="8229600" cy="351710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5BE04797-3ED1-224B-A0A8-D5A493B56A96}" type="datetime1">
              <a:rPr lang="en-US" smtClean="0"/>
              <a:pPr/>
              <a:t>9/14/2017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2" y="4915802"/>
            <a:ext cx="1166121" cy="1475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03673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d Title and Content (Colored Heade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FEF62C90-9890-DB4A-961A-FE5FD20DFF02}" type="datetime1">
              <a:rPr lang="en-US" smtClean="0"/>
              <a:pPr/>
              <a:t>9/14/2017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2" y="4915802"/>
            <a:ext cx="1166121" cy="1475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134985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EAD70D66-E687-C14F-9D6A-F688D97EE764}" type="datetime1">
              <a:rPr lang="en-US" smtClean="0"/>
              <a:pPr/>
              <a:t>9/14/2017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4802421"/>
            <a:ext cx="9144000" cy="0"/>
          </a:xfrm>
          <a:prstGeom prst="line">
            <a:avLst/>
          </a:prstGeom>
          <a:ln>
            <a:solidFill>
              <a:srgbClr val="00376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071461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lnSpc>
          <a:spcPct val="90000"/>
        </a:lnSpc>
        <a:spcBef>
          <a:spcPct val="0"/>
        </a:spcBef>
        <a:buNone/>
        <a:defRPr sz="3600" kern="1200" spc="15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8376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4802421"/>
            <a:ext cx="9144000" cy="0"/>
          </a:xfrm>
          <a:prstGeom prst="line">
            <a:avLst/>
          </a:prstGeom>
          <a:ln>
            <a:solidFill>
              <a:srgbClr val="00927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0E86C26B-E935-B14B-B28F-1D8224ACDA9C}" type="datetime1">
              <a:rPr lang="en-US" smtClean="0"/>
              <a:pPr/>
              <a:t>9/14/2017</a:t>
            </a:fld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718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9" r:id="rId3"/>
  </p:sldLayoutIdLst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lnSpc>
          <a:spcPct val="90000"/>
        </a:lnSpc>
        <a:spcBef>
          <a:spcPct val="0"/>
        </a:spcBef>
        <a:buNone/>
        <a:defRPr sz="3600" kern="1200" spc="15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4802421"/>
            <a:ext cx="9144000" cy="0"/>
          </a:xfrm>
          <a:prstGeom prst="line">
            <a:avLst/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2F98D740-B25A-024D-976B-27C9D2BFF4CE}" type="datetime1">
              <a:rPr lang="en-US" smtClean="0"/>
              <a:pPr/>
              <a:t>9/14/2017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884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0" r:id="rId3"/>
  </p:sldLayoutIdLst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lnSpc>
          <a:spcPct val="90000"/>
        </a:lnSpc>
        <a:spcBef>
          <a:spcPct val="0"/>
        </a:spcBef>
        <a:buNone/>
        <a:defRPr sz="3600" kern="1200" spc="15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</p:spPr>
        <p:txBody>
          <a:bodyPr/>
          <a:lstStyle/>
          <a:p>
            <a:r>
              <a:rPr lang="en-US" sz="2000" dirty="0" smtClean="0"/>
              <a:t>PROVISIONAL PROGRAM, PGDIS 2018: DAY ONE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C705-A8A3-8A47-A4F2-FE16AF9D580C}" type="datetime1">
              <a:rPr lang="en-US" smtClean="0"/>
              <a:pPr/>
              <a:t>9/14/2017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E86A-C524-1E44-A9A0-E0E55E365770}" type="slidenum">
              <a:rPr lang="en-US" smtClean="0"/>
              <a:pPr/>
              <a:t>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6263790"/>
              </p:ext>
            </p:extLst>
          </p:nvPr>
        </p:nvGraphicFramePr>
        <p:xfrm>
          <a:off x="1396674" y="721182"/>
          <a:ext cx="6416330" cy="3794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352"/>
                <a:gridCol w="1179161"/>
                <a:gridCol w="4467817"/>
              </a:tblGrid>
              <a:tr h="2131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Time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Type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Title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20676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8:45-9:00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Welcome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20733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9:00-9:30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Plenary Lecture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The Evolution of 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PGT-A 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9:30-10:00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Arial"/>
                          <a:ea typeface="ＭＳ 明朝"/>
                          <a:cs typeface="Arial"/>
                        </a:rPr>
                        <a:t>Session 1: PGT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PGT-A “in house”, is it safe and cost effective</a:t>
                      </a:r>
                      <a:r>
                        <a:rPr lang="en-US" sz="900" kern="12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?  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15613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10:00-10:30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Session 1: PGT</a:t>
                      </a: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PGT-A as QC for IVF methods (this could be the same as aneuploidy rates vary by center</a:t>
                      </a:r>
                      <a:r>
                        <a:rPr lang="en-US" sz="900" kern="12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) 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12273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10:30-11:00</a:t>
                      </a:r>
                      <a:endParaRPr lang="en-US" sz="11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Session 1: PGT</a:t>
                      </a: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Differences in amplification methods for 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PGT 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11:00</a:t>
                      </a: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-11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:30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Coffee Break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11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:30</a:t>
                      </a: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-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12:00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Session 2: PGT-M</a:t>
                      </a: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PG-M </a:t>
                      </a: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for de novo 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mutations 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12:00-12:30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Session 2: PGT-M</a:t>
                      </a: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Insights on 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PGT </a:t>
                      </a: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from analysis of databases (SART, ESHRE, etc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) 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Arial"/>
                          <a:ea typeface="ＭＳ 明朝"/>
                          <a:cs typeface="Arial"/>
                        </a:rPr>
                        <a:t>12:30-13:00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05050"/>
                        </a:solidFill>
                        <a:effectLst/>
                        <a:uLnTx/>
                        <a:uFillTx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Session 2: PGT-SR</a:t>
                      </a: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ＭＳ 明朝"/>
                          <a:cs typeface="Arial"/>
                        </a:rPr>
                        <a:t>PGD</a:t>
                      </a: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 for Translocations and use of 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PGT-A 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21309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13:00</a:t>
                      </a: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-13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:30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Session 2: PGT-A</a:t>
                      </a:r>
                      <a:r>
                        <a:rPr lang="en-US" sz="900" dirty="0">
                          <a:solidFill>
                            <a:srgbClr val="505050"/>
                          </a:solidFill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endParaRPr lang="en-US" sz="1100" dirty="0">
                        <a:solidFill>
                          <a:srgbClr val="50505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50505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Aneuploidy rates in fertile patients undergoing </a:t>
                      </a:r>
                      <a:r>
                        <a:rPr lang="en-US" sz="900" dirty="0" smtClean="0">
                          <a:solidFill>
                            <a:srgbClr val="50505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PGT </a:t>
                      </a:r>
                      <a:r>
                        <a:rPr lang="en-US" sz="900" dirty="0">
                          <a:solidFill>
                            <a:srgbClr val="50505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by map + </a:t>
                      </a:r>
                      <a:r>
                        <a:rPr lang="en-US" sz="900" dirty="0" smtClean="0">
                          <a:solidFill>
                            <a:srgbClr val="50505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PGD-A </a:t>
                      </a:r>
                      <a:endParaRPr lang="en-US" sz="1100" dirty="0">
                        <a:solidFill>
                          <a:srgbClr val="50505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13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:30</a:t>
                      </a: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-14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:30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Break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Lunch and POSTER SESSION</a:t>
                      </a:r>
                      <a:endParaRPr lang="en-US" sz="11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14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:30</a:t>
                      </a: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-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16:00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Session 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3:</a:t>
                      </a:r>
                      <a:r>
                        <a:rPr lang="en-US" sz="900" baseline="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 Abstracts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505050"/>
                          </a:solidFill>
                          <a:effectLst/>
                          <a:latin typeface="Arial"/>
                          <a:ea typeface="ＭＳ 明朝"/>
                          <a:cs typeface="Arial"/>
                        </a:rPr>
                        <a:t>15 min per each abstract x 6</a:t>
                      </a:r>
                      <a:endParaRPr lang="en-US" sz="1100" b="1" dirty="0">
                        <a:solidFill>
                          <a:srgbClr val="50505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1278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16:00</a:t>
                      </a: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-16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:30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Coffee Break</a:t>
                      </a:r>
                      <a:endParaRPr lang="en-US" sz="11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21846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16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:30</a:t>
                      </a: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-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17:00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Session 4: Debate</a:t>
                      </a:r>
                      <a:r>
                        <a:rPr lang="en-US" sz="900" dirty="0">
                          <a:solidFill>
                            <a:srgbClr val="505050"/>
                          </a:solidFill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endParaRPr lang="en-US" sz="1100" dirty="0">
                        <a:solidFill>
                          <a:srgbClr val="50505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50505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Debate on mosaics: to transfer or not to </a:t>
                      </a:r>
                      <a:r>
                        <a:rPr lang="en-US" sz="900" dirty="0" smtClean="0">
                          <a:solidFill>
                            <a:srgbClr val="50505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transfer  </a:t>
                      </a:r>
                      <a:endParaRPr lang="en-US" sz="1100" dirty="0">
                        <a:solidFill>
                          <a:srgbClr val="50505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17372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17:00</a:t>
                      </a: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-17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:30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Plenary Lecture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Endometrial Receptivity, what time is ideal time to transfer</a:t>
                      </a:r>
                      <a:r>
                        <a:rPr lang="en-US" sz="900" kern="12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? </a:t>
                      </a:r>
                      <a:endParaRPr lang="en-US" sz="11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814832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</p:spPr>
        <p:txBody>
          <a:bodyPr/>
          <a:lstStyle/>
          <a:p>
            <a:r>
              <a:rPr lang="en-US" sz="2000" dirty="0" smtClean="0"/>
              <a:t>PROVISIONAL PROGRAM, PGDIS 2018: DAY TWO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C705-A8A3-8A47-A4F2-FE16AF9D580C}" type="datetime1">
              <a:rPr lang="en-US" smtClean="0"/>
              <a:pPr/>
              <a:t>9/14/2017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E86A-C524-1E44-A9A0-E0E55E365770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18520765"/>
              </p:ext>
            </p:extLst>
          </p:nvPr>
        </p:nvGraphicFramePr>
        <p:xfrm>
          <a:off x="1169882" y="721182"/>
          <a:ext cx="6756522" cy="3304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352"/>
                <a:gridCol w="1519353"/>
                <a:gridCol w="4467817"/>
              </a:tblGrid>
              <a:tr h="2131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Time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Type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Title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2181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8:00-8:15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endParaRPr lang="en-US" sz="9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Summary highlights from day 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one 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0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8:15-8:45</a:t>
                      </a:r>
                      <a:endParaRPr lang="en-US" sz="9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Plenary lecture</a:t>
                      </a:r>
                      <a:endParaRPr lang="en-US" sz="9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Origins of meiotic </a:t>
                      </a:r>
                      <a:r>
                        <a:rPr lang="en-US" sz="900" dirty="0" err="1">
                          <a:effectLst/>
                          <a:latin typeface="Arial"/>
                          <a:ea typeface="ＭＳ 明朝"/>
                          <a:cs typeface="Arial"/>
                        </a:rPr>
                        <a:t>aneuploidy</a:t>
                      </a: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 and post mitotic </a:t>
                      </a:r>
                      <a:r>
                        <a:rPr lang="en-US" sz="900" dirty="0" err="1">
                          <a:effectLst/>
                          <a:latin typeface="Arial"/>
                          <a:ea typeface="ＭＳ 明朝"/>
                          <a:cs typeface="Arial"/>
                        </a:rPr>
                        <a:t>aneuploidy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?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67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8:45-9:15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Session 5: </a:t>
                      </a:r>
                      <a:r>
                        <a:rPr lang="en-US" sz="900" dirty="0" err="1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Mosaicism</a:t>
                      </a:r>
                      <a:endParaRPr lang="en-US" sz="900" dirty="0" smtClean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Impact of </a:t>
                      </a:r>
                      <a:r>
                        <a:rPr lang="en-US" sz="900" kern="1200" dirty="0" err="1">
                          <a:effectLst/>
                          <a:latin typeface="Arial"/>
                          <a:ea typeface="ＭＳ 明朝"/>
                          <a:cs typeface="Arial"/>
                        </a:rPr>
                        <a:t>Mosaicism</a:t>
                      </a:r>
                      <a:r>
                        <a:rPr lang="en-US" sz="900" kern="12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 on </a:t>
                      </a:r>
                      <a:r>
                        <a:rPr lang="en-US" sz="900" kern="12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outcomes 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0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9:15-9:45</a:t>
                      </a:r>
                      <a:endParaRPr lang="en-US" sz="9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Session 5: </a:t>
                      </a:r>
                      <a:r>
                        <a:rPr lang="en-US" sz="900" dirty="0" err="1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Mosaicism</a:t>
                      </a: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Improvement and standardization of biopsy </a:t>
                      </a:r>
                      <a:r>
                        <a:rPr lang="en-US" sz="900" kern="12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procedures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0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9:45-10:15</a:t>
                      </a:r>
                      <a:endParaRPr lang="en-US" sz="9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Session 5: </a:t>
                      </a:r>
                      <a:r>
                        <a:rPr lang="en-US" sz="900" dirty="0" err="1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Mosaicism</a:t>
                      </a:r>
                      <a:endParaRPr lang="en-US" sz="900" dirty="0" smtClean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Rates of </a:t>
                      </a:r>
                      <a:r>
                        <a:rPr lang="en-US" sz="900" kern="1200" dirty="0" err="1">
                          <a:effectLst/>
                          <a:latin typeface="Arial"/>
                          <a:ea typeface="ＭＳ 明朝"/>
                          <a:cs typeface="Arial"/>
                        </a:rPr>
                        <a:t>aneuploidy</a:t>
                      </a:r>
                      <a:r>
                        <a:rPr lang="en-US" sz="900" kern="12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 and </a:t>
                      </a:r>
                      <a:r>
                        <a:rPr lang="en-US" sz="900" kern="1200" dirty="0" err="1">
                          <a:effectLst/>
                          <a:latin typeface="Arial"/>
                          <a:ea typeface="ＭＳ 明朝"/>
                          <a:cs typeface="Arial"/>
                        </a:rPr>
                        <a:t>Mosaicism</a:t>
                      </a:r>
                      <a:r>
                        <a:rPr lang="en-US" sz="900" kern="12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 differ between </a:t>
                      </a:r>
                      <a:r>
                        <a:rPr lang="en-US" sz="900" kern="12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clinics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7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10:15-10:45</a:t>
                      </a:r>
                      <a:endParaRPr lang="en-US" sz="9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Session 5: </a:t>
                      </a:r>
                      <a:r>
                        <a:rPr lang="en-US" sz="900" dirty="0" err="1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Mosaicism</a:t>
                      </a:r>
                      <a:endParaRPr lang="en-US" sz="900" dirty="0" smtClean="0"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How to counsel around </a:t>
                      </a:r>
                      <a:r>
                        <a:rPr lang="en-US" sz="900" kern="1200" dirty="0" err="1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Mosaicism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67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10:45-11:15</a:t>
                      </a:r>
                      <a:endParaRPr lang="en-US" sz="9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Coffee Break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endParaRPr lang="en-US" sz="9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94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11:15-13:00</a:t>
                      </a:r>
                      <a:endParaRPr lang="en-US" sz="9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Session 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6: Abstracts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505050"/>
                          </a:solidFill>
                          <a:effectLst/>
                          <a:latin typeface="Arial"/>
                          <a:ea typeface="ＭＳ 明朝"/>
                          <a:cs typeface="Arial"/>
                        </a:rPr>
                        <a:t>15 min per each abstract x 6</a:t>
                      </a:r>
                      <a:endParaRPr lang="en-US" sz="900" b="1" dirty="0">
                        <a:solidFill>
                          <a:srgbClr val="50505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43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13:00-14:00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BREAK</a:t>
                      </a:r>
                      <a:endParaRPr lang="en-US" sz="9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Lunch and POSTER SESSION</a:t>
                      </a:r>
                      <a:endParaRPr lang="en-US" sz="9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93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14:00-15:30</a:t>
                      </a:r>
                      <a:endParaRPr lang="en-US" sz="9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Session 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7: Regional</a:t>
                      </a:r>
                      <a:r>
                        <a:rPr lang="en-US" sz="900" baseline="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 Block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rgbClr val="505050"/>
                          </a:solidFill>
                          <a:effectLst/>
                          <a:latin typeface="Arial"/>
                          <a:ea typeface="ＭＳ 明朝"/>
                          <a:cs typeface="Arial"/>
                        </a:rPr>
                        <a:t>15 min per each abstract x 6</a:t>
                      </a:r>
                      <a:endParaRPr lang="en-US" sz="900" b="1" dirty="0" smtClean="0">
                        <a:solidFill>
                          <a:srgbClr val="50505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2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15:30-16:00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Coffee Break</a:t>
                      </a:r>
                      <a:endParaRPr lang="en-US" sz="9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endParaRPr lang="en-US" sz="9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84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16:00-16:30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Session 8: Panels</a:t>
                      </a:r>
                      <a:endParaRPr lang="en-US" sz="9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Genetic Panels for ovarian, breast and endometrial 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cancers 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28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16:30-17:00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Session 8: Panels</a:t>
                      </a:r>
                      <a:endParaRPr lang="en-US" sz="9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Genetic Panels for 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Infertility 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28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17:00-17:30</a:t>
                      </a:r>
                      <a:endParaRPr lang="en-US" sz="9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 Session 8: Panels</a:t>
                      </a:r>
                      <a:endParaRPr lang="en-US" sz="9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TBD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828001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</p:spPr>
        <p:txBody>
          <a:bodyPr/>
          <a:lstStyle/>
          <a:p>
            <a:r>
              <a:rPr lang="en-US" sz="2000" dirty="0" smtClean="0"/>
              <a:t>PROVISIONAL </a:t>
            </a:r>
            <a:r>
              <a:rPr lang="en-US" sz="2000" dirty="0" smtClean="0"/>
              <a:t>PROGRAM, PGDIS 2018: </a:t>
            </a:r>
            <a:r>
              <a:rPr lang="en-US" sz="2000" dirty="0" smtClean="0"/>
              <a:t>DAY THREE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C705-A8A3-8A47-A4F2-FE16AF9D580C}" type="datetime1">
              <a:rPr lang="en-US" smtClean="0"/>
              <a:pPr/>
              <a:t>9/14/2017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E86A-C524-1E44-A9A0-E0E55E365770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36795282"/>
              </p:ext>
            </p:extLst>
          </p:nvPr>
        </p:nvGraphicFramePr>
        <p:xfrm>
          <a:off x="1147199" y="721182"/>
          <a:ext cx="6779201" cy="3682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352"/>
                <a:gridCol w="1542032"/>
                <a:gridCol w="4467817"/>
              </a:tblGrid>
              <a:tr h="2131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Time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Type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Title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45720" marR="45720" anchor="ctr"/>
                </a:tc>
              </a:tr>
              <a:tr h="2294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8:00-8:15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Summary highlights from day 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two 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8:15-8:45</a:t>
                      </a:r>
                      <a:endParaRPr lang="en-US" sz="9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Plenary lecture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3 person 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babies 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0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8:45-9:15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Session 9: Emerging</a:t>
                      </a:r>
                      <a:endParaRPr lang="en-US" sz="9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Mitochondria: How do they impact embryo viability</a:t>
                      </a:r>
                      <a:r>
                        <a:rPr lang="en-US" sz="900" kern="12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?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48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9:15-9:45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Session 9: Emerging</a:t>
                      </a:r>
                      <a:endParaRPr lang="en-US" sz="9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Emerging technologies - such as </a:t>
                      </a:r>
                      <a:r>
                        <a:rPr lang="en-US" sz="900" kern="12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CRISPR 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5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9:45-10:15</a:t>
                      </a:r>
                      <a:endParaRPr lang="en-US" sz="9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Session 9: Emerging</a:t>
                      </a:r>
                      <a:endParaRPr lang="en-US" sz="9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Non invasive </a:t>
                      </a:r>
                      <a:r>
                        <a:rPr lang="en-US" sz="900" kern="12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PGD-A 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56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10:15-10:45</a:t>
                      </a:r>
                      <a:endParaRPr lang="en-US" sz="9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err="1">
                          <a:effectLst/>
                          <a:latin typeface="Arial"/>
                          <a:ea typeface="ＭＳ 明朝"/>
                          <a:cs typeface="Arial"/>
                        </a:rPr>
                        <a:t>Luteal</a:t>
                      </a:r>
                      <a:r>
                        <a:rPr lang="en-US" sz="900" kern="12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 support protocols and embryo chromosome </a:t>
                      </a:r>
                      <a:r>
                        <a:rPr lang="en-US" sz="900" kern="12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abnormalities 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08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10:45-11:15</a:t>
                      </a:r>
                      <a:endParaRPr lang="en-US" sz="9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Coffee Break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12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11:15-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12:</a:t>
                      </a: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00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Session 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10: Abstracts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505050"/>
                          </a:solidFill>
                          <a:effectLst/>
                          <a:latin typeface="Arial"/>
                          <a:ea typeface="ＭＳ 明朝"/>
                          <a:cs typeface="Arial"/>
                        </a:rPr>
                        <a:t>15 min per each abstract x 6</a:t>
                      </a:r>
                      <a:endParaRPr lang="en-US" sz="900" b="1" dirty="0">
                        <a:solidFill>
                          <a:srgbClr val="50505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5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12:00-13:00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Session 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7: Regional</a:t>
                      </a:r>
                      <a:r>
                        <a:rPr lang="en-US" sz="900" baseline="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 Block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505050"/>
                          </a:solidFill>
                          <a:effectLst/>
                          <a:latin typeface="Arial"/>
                          <a:ea typeface="ＭＳ 明朝"/>
                          <a:cs typeface="Arial"/>
                        </a:rPr>
                        <a:t>15 min per each abstract x 6</a:t>
                      </a:r>
                      <a:endParaRPr lang="en-US" sz="900" b="1" dirty="0">
                        <a:solidFill>
                          <a:srgbClr val="50505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30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13:00-14:00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BREAK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Lunch and POSTER SESSION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60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14:00-15:30</a:t>
                      </a:r>
                      <a:endParaRPr lang="en-US" sz="9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Late Breaking Session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505050"/>
                          </a:solidFill>
                          <a:effectLst/>
                          <a:latin typeface="Arial"/>
                          <a:ea typeface="ＭＳ 明朝"/>
                          <a:cs typeface="Arial"/>
                        </a:rPr>
                        <a:t>30 minutes </a:t>
                      </a:r>
                      <a:r>
                        <a:rPr lang="en-US" sz="900" b="1" dirty="0" smtClean="0">
                          <a:solidFill>
                            <a:srgbClr val="505050"/>
                          </a:solidFill>
                          <a:effectLst/>
                          <a:latin typeface="Arial"/>
                          <a:ea typeface="ＭＳ 明朝"/>
                          <a:cs typeface="Arial"/>
                        </a:rPr>
                        <a:t>x 3</a:t>
                      </a:r>
                      <a:endParaRPr lang="en-US" sz="900" b="1" dirty="0">
                        <a:solidFill>
                          <a:srgbClr val="50505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09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14:00-14:30</a:t>
                      </a:r>
                      <a:endParaRPr lang="en-US" sz="9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TBD based on submission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5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14:30-15:00</a:t>
                      </a:r>
                      <a:endParaRPr lang="en-US" sz="9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TBD based on submission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69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15:00-15:30 </a:t>
                      </a:r>
                      <a:endParaRPr lang="en-US" sz="9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TBD based on submission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49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ＭＳ 明朝"/>
                          <a:cs typeface="Arial"/>
                        </a:rPr>
                        <a:t>15:30-16:00</a:t>
                      </a:r>
                      <a:endParaRPr lang="en-US" sz="9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 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ＭＳ 明朝"/>
                          <a:cs typeface="Arial"/>
                        </a:rPr>
                        <a:t>Closing </a:t>
                      </a:r>
                      <a:r>
                        <a:rPr lang="en-US" sz="900" dirty="0" smtClean="0">
                          <a:effectLst/>
                          <a:latin typeface="Arial"/>
                          <a:ea typeface="ＭＳ 明朝"/>
                          <a:cs typeface="Arial"/>
                        </a:rPr>
                        <a:t>remarks </a:t>
                      </a:r>
                      <a:endParaRPr lang="en-US" sz="9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828001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oper Genetics Color Theme">
      <a:dk1>
        <a:srgbClr val="505050"/>
      </a:dk1>
      <a:lt1>
        <a:srgbClr val="FFFFFF"/>
      </a:lt1>
      <a:dk2>
        <a:srgbClr val="004074"/>
      </a:dk2>
      <a:lt2>
        <a:srgbClr val="FFFFFF"/>
      </a:lt2>
      <a:accent1>
        <a:srgbClr val="0061B2"/>
      </a:accent1>
      <a:accent2>
        <a:srgbClr val="2A79D0"/>
      </a:accent2>
      <a:accent3>
        <a:srgbClr val="80C149"/>
      </a:accent3>
      <a:accent4>
        <a:srgbClr val="00927C"/>
      </a:accent4>
      <a:accent5>
        <a:srgbClr val="FABB15"/>
      </a:accent5>
      <a:accent6>
        <a:srgbClr val="AAB7D5"/>
      </a:accent6>
      <a:hlink>
        <a:srgbClr val="69A2E1"/>
      </a:hlink>
      <a:folHlink>
        <a:srgbClr val="9DC2EB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Cooper Genetics Color Theme">
      <a:dk1>
        <a:srgbClr val="505050"/>
      </a:dk1>
      <a:lt1>
        <a:srgbClr val="FFFFFF"/>
      </a:lt1>
      <a:dk2>
        <a:srgbClr val="004074"/>
      </a:dk2>
      <a:lt2>
        <a:srgbClr val="FFFFFF"/>
      </a:lt2>
      <a:accent1>
        <a:srgbClr val="0061B2"/>
      </a:accent1>
      <a:accent2>
        <a:srgbClr val="2A79D0"/>
      </a:accent2>
      <a:accent3>
        <a:srgbClr val="80C149"/>
      </a:accent3>
      <a:accent4>
        <a:srgbClr val="00927C"/>
      </a:accent4>
      <a:accent5>
        <a:srgbClr val="FABB15"/>
      </a:accent5>
      <a:accent6>
        <a:srgbClr val="AAB7D5"/>
      </a:accent6>
      <a:hlink>
        <a:srgbClr val="69A2E1"/>
      </a:hlink>
      <a:folHlink>
        <a:srgbClr val="9DC2EB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Custom 4">
      <a:dk1>
        <a:srgbClr val="505050"/>
      </a:dk1>
      <a:lt1>
        <a:srgbClr val="FFFFFF"/>
      </a:lt1>
      <a:dk2>
        <a:srgbClr val="053765"/>
      </a:dk2>
      <a:lt2>
        <a:srgbClr val="FFFFFF"/>
      </a:lt2>
      <a:accent1>
        <a:srgbClr val="0061B2"/>
      </a:accent1>
      <a:accent2>
        <a:srgbClr val="2A79D0"/>
      </a:accent2>
      <a:accent3>
        <a:srgbClr val="80C149"/>
      </a:accent3>
      <a:accent4>
        <a:srgbClr val="00927C"/>
      </a:accent4>
      <a:accent5>
        <a:srgbClr val="FABB15"/>
      </a:accent5>
      <a:accent6>
        <a:srgbClr val="AAB7D5"/>
      </a:accent6>
      <a:hlink>
        <a:srgbClr val="69A2E1"/>
      </a:hlink>
      <a:folHlink>
        <a:srgbClr val="9DC2EB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23935</TotalTime>
  <Words>382</Words>
  <Application>Microsoft Macintosh PowerPoint</Application>
  <PresentationFormat>On-screen Show (16:9)</PresentationFormat>
  <Paragraphs>149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Office Theme</vt:lpstr>
      <vt:lpstr>1_Office Theme</vt:lpstr>
      <vt:lpstr>2_Office Theme</vt:lpstr>
      <vt:lpstr>PROVISIONAL PROGRAM, PGDIS 2018: DAY ONE</vt:lpstr>
      <vt:lpstr>PROVISIONAL PROGRAM, PGDIS 2018: DAY TWO</vt:lpstr>
      <vt:lpstr>PROVISIONAL PROGRAM, PGDIS 2018: DAY THREE</vt:lpstr>
    </vt:vector>
  </TitlesOfParts>
  <Company>Recombine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Sehnert</dc:creator>
  <cp:lastModifiedBy>anver</cp:lastModifiedBy>
  <cp:revision>525</cp:revision>
  <dcterms:created xsi:type="dcterms:W3CDTF">2016-08-08T14:36:55Z</dcterms:created>
  <dcterms:modified xsi:type="dcterms:W3CDTF">2017-09-14T16:54:32Z</dcterms:modified>
</cp:coreProperties>
</file>